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7"/>
  </p:notesMasterIdLst>
  <p:handoutMasterIdLst>
    <p:handoutMasterId r:id="rId68"/>
  </p:handoutMasterIdLst>
  <p:sldIdLst>
    <p:sldId id="279" r:id="rId6"/>
    <p:sldId id="390" r:id="rId7"/>
    <p:sldId id="278" r:id="rId8"/>
    <p:sldId id="280" r:id="rId9"/>
    <p:sldId id="281" r:id="rId10"/>
    <p:sldId id="282" r:id="rId11"/>
    <p:sldId id="336" r:id="rId12"/>
    <p:sldId id="337" r:id="rId13"/>
    <p:sldId id="338" r:id="rId14"/>
    <p:sldId id="339" r:id="rId15"/>
    <p:sldId id="340" r:id="rId16"/>
    <p:sldId id="393" r:id="rId17"/>
    <p:sldId id="394" r:id="rId18"/>
    <p:sldId id="395" r:id="rId19"/>
    <p:sldId id="396" r:id="rId20"/>
    <p:sldId id="397" r:id="rId21"/>
    <p:sldId id="398" r:id="rId22"/>
    <p:sldId id="288" r:id="rId23"/>
    <p:sldId id="303" r:id="rId24"/>
    <p:sldId id="283" r:id="rId25"/>
    <p:sldId id="284" r:id="rId26"/>
    <p:sldId id="298" r:id="rId27"/>
    <p:sldId id="299" r:id="rId28"/>
    <p:sldId id="296" r:id="rId29"/>
    <p:sldId id="385" r:id="rId30"/>
    <p:sldId id="285" r:id="rId31"/>
    <p:sldId id="286" r:id="rId32"/>
    <p:sldId id="392" r:id="rId33"/>
    <p:sldId id="287" r:id="rId34"/>
    <p:sldId id="290" r:id="rId35"/>
    <p:sldId id="302" r:id="rId36"/>
    <p:sldId id="384" r:id="rId37"/>
    <p:sldId id="291" r:id="rId38"/>
    <p:sldId id="292" r:id="rId39"/>
    <p:sldId id="304" r:id="rId40"/>
    <p:sldId id="305" r:id="rId41"/>
    <p:sldId id="386" r:id="rId42"/>
    <p:sldId id="362" r:id="rId43"/>
    <p:sldId id="363" r:id="rId44"/>
    <p:sldId id="364" r:id="rId45"/>
    <p:sldId id="293" r:id="rId46"/>
    <p:sldId id="376" r:id="rId47"/>
    <p:sldId id="365" r:id="rId48"/>
    <p:sldId id="294" r:id="rId49"/>
    <p:sldId id="307" r:id="rId50"/>
    <p:sldId id="366" r:id="rId51"/>
    <p:sldId id="367" r:id="rId52"/>
    <p:sldId id="368" r:id="rId53"/>
    <p:sldId id="387" r:id="rId54"/>
    <p:sldId id="370" r:id="rId55"/>
    <p:sldId id="371" r:id="rId56"/>
    <p:sldId id="372" r:id="rId57"/>
    <p:sldId id="373" r:id="rId58"/>
    <p:sldId id="374" r:id="rId59"/>
    <p:sldId id="388" r:id="rId60"/>
    <p:sldId id="382" r:id="rId61"/>
    <p:sldId id="380" r:id="rId62"/>
    <p:sldId id="355" r:id="rId63"/>
    <p:sldId id="306" r:id="rId64"/>
    <p:sldId id="391" r:id="rId65"/>
    <p:sldId id="389" r:id="rId6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E64"/>
    <a:srgbClr val="FF0000"/>
    <a:srgbClr val="FFFFCC"/>
    <a:srgbClr val="74001E"/>
    <a:srgbClr val="9F002D"/>
    <a:srgbClr val="4C2710"/>
    <a:srgbClr val="87451D"/>
    <a:srgbClr val="1F100B"/>
    <a:srgbClr val="002100"/>
    <a:srgbClr val="2E3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743" autoAdjust="0"/>
    <p:restoredTop sz="81517" autoAdjust="0"/>
  </p:normalViewPr>
  <p:slideViewPr>
    <p:cSldViewPr>
      <p:cViewPr varScale="1">
        <p:scale>
          <a:sx n="70" d="100"/>
          <a:sy n="70" d="100"/>
        </p:scale>
        <p:origin x="1253" y="53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20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2960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0x - Lecture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14240" y="0"/>
            <a:ext cx="2599267" cy="32004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v1.0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1160"/>
            <a:ext cx="390144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© 2017 Critical Path Training, LLC -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281160"/>
            <a:ext cx="3169920" cy="31837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0x-</a:t>
            </a:r>
            <a:fld id="{E8376170-4F0A-4BF6-8C2A-9A4A01825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91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6963" y="479425"/>
            <a:ext cx="5121275" cy="384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164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tutorial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34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8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There is</a:t>
            </a:r>
            <a:r>
              <a:rPr lang="en-US" sz="2400" baseline="0" dirty="0"/>
              <a:t> a g</a:t>
            </a:r>
            <a:r>
              <a:rPr lang="en-US" sz="2400" dirty="0"/>
              <a:t>etting started tutorial at </a:t>
            </a:r>
            <a:r>
              <a:rPr lang="en-US" sz="2000" dirty="0">
                <a:hlinkClick r:id="rId3"/>
              </a:rPr>
              <a:t>https://www.typescriptlang.org/docs/tutorial.html</a:t>
            </a:r>
            <a:r>
              <a:rPr lang="en-US" sz="2000" dirty="0"/>
              <a:t>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9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1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6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6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9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296"/>
            <a:ext cx="9144000" cy="4718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457200"/>
            <a:ext cx="8763000" cy="1066800"/>
          </a:xfrm>
        </p:spPr>
        <p:txBody>
          <a:bodyPr anchor="ctr" anchorCtr="0"/>
          <a:lstStyle>
            <a:lvl1pPr algn="l">
              <a:defRPr sz="2800" baseline="0">
                <a:solidFill>
                  <a:srgbClr val="1F100B"/>
                </a:solidFill>
              </a:defRPr>
            </a:lvl1pPr>
          </a:lstStyle>
          <a:p>
            <a:r>
              <a:rPr lang="en-US" dirty="0"/>
              <a:t>Slide Deck 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9050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223484"/>
            <a:ext cx="1752600" cy="125351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400800"/>
            <a:ext cx="9144000" cy="1524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524000"/>
            <a:ext cx="8763000" cy="304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None/>
              <a:defRPr lang="en-US" sz="1800" b="0" i="1" kern="1200" baseline="0" dirty="0" smtClean="0">
                <a:solidFill>
                  <a:srgbClr val="4C271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Module Subtitle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610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47800"/>
            <a:ext cx="8382000" cy="5181600"/>
          </a:xfrm>
        </p:spPr>
        <p:txBody>
          <a:bodyPr/>
          <a:lstStyle>
            <a:lvl1pPr marL="347663" indent="-347663"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latin typeface="+mn-lt"/>
              </a:defRPr>
            </a:lvl2pPr>
            <a:lvl3pPr marL="1022350" indent="-342900">
              <a:buFont typeface="Arial" pitchFamily="34" charset="0"/>
              <a:buChar char="•"/>
              <a:defRPr b="0">
                <a:latin typeface="+mn-lt"/>
              </a:defRPr>
            </a:lvl3pPr>
            <a:lvl4pPr marL="968375" indent="-285750">
              <a:buFont typeface="Arial" pitchFamily="34" charset="0"/>
              <a:buChar char="•"/>
              <a:defRPr/>
            </a:lvl4pPr>
            <a:lvl5pPr marL="965200" indent="-28575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7162800" y="457200"/>
            <a:ext cx="2133600" cy="685800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152400" y="4495800"/>
            <a:ext cx="6781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152400" y="4572000"/>
            <a:ext cx="6324600" cy="9906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898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400" y="762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/>
        </p:nvSpPr>
        <p:spPr bwMode="hidden">
          <a:xfrm>
            <a:off x="0" y="990600"/>
            <a:ext cx="9144000" cy="45719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812280"/>
            <a:ext cx="9144000" cy="4572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hidden">
          <a:xfrm>
            <a:off x="9098281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hidden">
          <a:xfrm>
            <a:off x="0" y="990600"/>
            <a:ext cx="45719" cy="5867400"/>
          </a:xfrm>
          <a:prstGeom prst="rect">
            <a:avLst/>
          </a:prstGeom>
          <a:solidFill>
            <a:srgbClr val="9F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15362" y="6379369"/>
            <a:ext cx="353784" cy="328514"/>
            <a:chOff x="8615362" y="6379369"/>
            <a:chExt cx="353784" cy="328514"/>
          </a:xfrm>
        </p:grpSpPr>
        <p:pic>
          <p:nvPicPr>
            <p:cNvPr id="17" name="Picture 16" descr="CPT_Arrows_Trans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8627" y="6397618"/>
              <a:ext cx="291352" cy="28745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scene3d>
              <a:camera prst="perspectiveFront"/>
              <a:lightRig rig="threePt" dir="t"/>
            </a:scene3d>
          </p:spPr>
        </p:pic>
        <p:sp>
          <p:nvSpPr>
            <p:cNvPr id="19" name="Rectangle 18"/>
            <p:cNvSpPr/>
            <p:nvPr userDrawn="1"/>
          </p:nvSpPr>
          <p:spPr bwMode="hidden">
            <a:xfrm>
              <a:off x="8615362" y="6379369"/>
              <a:ext cx="353784" cy="3285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659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82625" indent="-334963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235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3pPr>
      <a:lvl4pPr marL="682625" indent="0" algn="l" defTabSz="914400" rtl="0" eaLnBrk="1" latinLnBrk="0" hangingPunct="1">
        <a:spcBef>
          <a:spcPct val="20000"/>
        </a:spcBef>
        <a:buFontTx/>
        <a:buNone/>
        <a:defRPr sz="1800" b="1" kern="1200">
          <a:solidFill>
            <a:schemeClr val="accent1">
              <a:lumMod val="75000"/>
            </a:schemeClr>
          </a:solidFill>
          <a:latin typeface="Lucida Console" pitchFamily="49" charset="0"/>
          <a:ea typeface="+mn-ea"/>
          <a:cs typeface="+mn-cs"/>
        </a:defRPr>
      </a:lvl4pPr>
      <a:lvl5pPr marL="679450" indent="3175" algn="l" defTabSz="914400" rtl="0" eaLnBrk="1" latinLnBrk="0" hangingPunct="1">
        <a:spcBef>
          <a:spcPct val="20000"/>
        </a:spcBef>
        <a:buFontTx/>
        <a:buNone/>
        <a:defRPr sz="1600" b="1" i="0" kern="1200">
          <a:solidFill>
            <a:schemeClr val="tx1"/>
          </a:solidFill>
          <a:latin typeface="Lucida Console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riticalPathTraining/CustomVisual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57200"/>
            <a:ext cx="8763000" cy="1295400"/>
          </a:xfrm>
        </p:spPr>
        <p:txBody>
          <a:bodyPr/>
          <a:lstStyle/>
          <a:p>
            <a:pPr algn="ctr"/>
            <a:r>
              <a:rPr lang="en-US" dirty="0"/>
              <a:t>Power BI Custom Visual Update for 2019</a:t>
            </a:r>
          </a:p>
        </p:txBody>
      </p:sp>
    </p:spTree>
    <p:extLst>
      <p:ext uri="{BB962C8B-B14F-4D97-AF65-F5344CB8AC3E}">
        <p14:creationId xmlns:p14="http://schemas.microsoft.com/office/powerpoint/2010/main" val="53082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E4D30D-CBFC-4F7A-89B9-DF886066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package.json</a:t>
            </a:r>
            <a:r>
              <a:rPr lang="en-US" sz="2400" dirty="0"/>
              <a:t> serves as project manifest file</a:t>
            </a:r>
          </a:p>
          <a:p>
            <a:pPr lvl="1"/>
            <a:r>
              <a:rPr lang="en-US" sz="2000" dirty="0"/>
              <a:t>Tracks project name and version number</a:t>
            </a:r>
          </a:p>
          <a:p>
            <a:pPr lvl="1"/>
            <a:r>
              <a:rPr lang="en-US" sz="2000" dirty="0"/>
              <a:t>Tracks installed package dependencies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"/>
          <a:stretch/>
        </p:blipFill>
        <p:spPr bwMode="auto">
          <a:xfrm>
            <a:off x="838200" y="2743200"/>
            <a:ext cx="7627273" cy="3276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918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4" t="1032" b="88653"/>
          <a:stretch/>
        </p:blipFill>
        <p:spPr bwMode="auto">
          <a:xfrm>
            <a:off x="457200" y="1447800"/>
            <a:ext cx="7543800" cy="46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5177330" cy="10237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2648749" cy="28194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9263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programming language which compiles into plain JavaScript</a:t>
            </a:r>
          </a:p>
          <a:p>
            <a:r>
              <a:rPr lang="en-US" sz="2000" dirty="0"/>
              <a:t>A superset of JavaScript that adds a strongly-typed dimension</a:t>
            </a:r>
          </a:p>
          <a:p>
            <a:r>
              <a:rPr lang="en-US" sz="2000" dirty="0"/>
              <a:t>It can be compiled into ECMAScript3, ECMAScript3 or ECMAScript 6</a:t>
            </a:r>
          </a:p>
          <a:p>
            <a:r>
              <a:rPr lang="en-US" sz="2000" dirty="0"/>
              <a:t>It runs in any browser, in any host and on any OS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0" y="3429000"/>
            <a:ext cx="7527471" cy="2539388"/>
            <a:chOff x="1219200" y="3352800"/>
            <a:chExt cx="6324600" cy="2133600"/>
          </a:xfrm>
        </p:grpSpPr>
        <p:sp>
          <p:nvSpPr>
            <p:cNvPr id="4" name="Rectangle 3"/>
            <p:cNvSpPr/>
            <p:nvPr/>
          </p:nvSpPr>
          <p:spPr>
            <a:xfrm>
              <a:off x="1219200" y="3352800"/>
              <a:ext cx="2057400" cy="213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product.ts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53000" y="3429000"/>
              <a:ext cx="2590800" cy="2057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product.js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429000" y="3886200"/>
              <a:ext cx="1447800" cy="838200"/>
            </a:xfrm>
            <a:prstGeom prst="rightArrow">
              <a:avLst>
                <a:gd name="adj1" fmla="val 57045"/>
                <a:gd name="adj2" fmla="val 535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+mj-lt"/>
                </a:rPr>
                <a:t>TypeScript</a:t>
              </a:r>
            </a:p>
            <a:p>
              <a:pPr algn="ctr"/>
              <a:r>
                <a:rPr lang="en-US" sz="1100" b="1" dirty="0">
                  <a:latin typeface="+mj-lt"/>
                </a:rPr>
                <a:t>Compiler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1718" y="3505200"/>
              <a:ext cx="1812450" cy="165546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3581400"/>
              <a:ext cx="2322000" cy="159726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47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TypeScript allows you to annotate types</a:t>
            </a:r>
          </a:p>
          <a:p>
            <a:pPr lvl="1"/>
            <a:r>
              <a:rPr lang="en-US" sz="2000" dirty="0"/>
              <a:t>Provides basis for strongly-typed programming</a:t>
            </a:r>
          </a:p>
          <a:p>
            <a:pPr lvl="1"/>
            <a:r>
              <a:rPr lang="en-US" sz="2000" dirty="0"/>
              <a:t>Type annotations used by compiler for type checking</a:t>
            </a:r>
          </a:p>
          <a:p>
            <a:pPr lvl="1"/>
            <a:r>
              <a:rPr lang="en-US" sz="2000" dirty="0"/>
              <a:t>Type annotations are erased at the end of compile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00400"/>
            <a:ext cx="5715000" cy="31369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1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TypeScript supports arrow function syntax</a:t>
            </a:r>
          </a:p>
          <a:p>
            <a:pPr lvl="1"/>
            <a:r>
              <a:rPr lang="en-US" sz="2000" dirty="0"/>
              <a:t>Concise syntax to define anonymous functions</a:t>
            </a:r>
          </a:p>
          <a:p>
            <a:pPr lvl="1"/>
            <a:r>
              <a:rPr lang="en-US" sz="2000" dirty="0"/>
              <a:t>Can be used to retain this pointer in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19400"/>
            <a:ext cx="6477000" cy="3656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50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supports defining classes</a:t>
            </a:r>
          </a:p>
          <a:p>
            <a:pPr lvl="1"/>
            <a:r>
              <a:rPr lang="en-US" dirty="0"/>
              <a:t>Class defines type for object</a:t>
            </a:r>
          </a:p>
          <a:p>
            <a:pPr lvl="1"/>
            <a:r>
              <a:rPr lang="en-US" dirty="0"/>
              <a:t>Export keyword makes class created across files</a:t>
            </a:r>
          </a:p>
          <a:p>
            <a:pPr lvl="1"/>
            <a:r>
              <a:rPr lang="en-US" dirty="0"/>
              <a:t>Class can be passed as factory function</a:t>
            </a:r>
          </a:p>
          <a:p>
            <a:pPr lvl="1"/>
            <a:r>
              <a:rPr lang="en-US" dirty="0"/>
              <a:t>Default accessibility is public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82" t="17250" b="17250"/>
          <a:stretch/>
        </p:blipFill>
        <p:spPr>
          <a:xfrm>
            <a:off x="1096605" y="3886199"/>
            <a:ext cx="2682240" cy="1676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59" y="3886200"/>
            <a:ext cx="4629497" cy="1676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708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Constructors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Constructor parameters become fields in class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Client-side code calls constructor using new operator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15" y="4761978"/>
            <a:ext cx="6361928" cy="1600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15" y="1981200"/>
            <a:ext cx="7599120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103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defines a programming contract</a:t>
            </a:r>
          </a:p>
          <a:p>
            <a:pPr lvl="1"/>
            <a:r>
              <a:rPr lang="en-US" dirty="0"/>
              <a:t>Classes can implement interfaces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34962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Client code can be decoupled from concrete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0" y="2489175"/>
            <a:ext cx="3173400" cy="1319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960" y="2489175"/>
            <a:ext cx="4257000" cy="219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80" y="5252559"/>
            <a:ext cx="6021721" cy="12183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94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Definition Files (</a:t>
            </a:r>
            <a:r>
              <a:rPr lang="en-US" dirty="0" err="1"/>
              <a:t>d.ts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are TypeScript definition files </a:t>
            </a:r>
          </a:p>
          <a:p>
            <a:pPr lvl="1"/>
            <a:r>
              <a:rPr lang="en-US" sz="2000" dirty="0"/>
              <a:t>Typed definitions for 3rd party JavaScript libraries</a:t>
            </a:r>
          </a:p>
          <a:p>
            <a:pPr lvl="1"/>
            <a:r>
              <a:rPr lang="en-US" sz="2000" dirty="0" err="1"/>
              <a:t>DefinitelyTyped</a:t>
            </a:r>
            <a:r>
              <a:rPr lang="en-US" sz="2000" dirty="0"/>
              <a:t> provides great community resource</a:t>
            </a:r>
          </a:p>
          <a:p>
            <a:pPr lvl="1"/>
            <a:r>
              <a:rPr lang="en-US" sz="2000" dirty="0"/>
              <a:t>Typed definition files have a </a:t>
            </a:r>
            <a:r>
              <a:rPr lang="en-US" sz="18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Lucida Console" panose="020B0609040504020204" pitchFamily="49" charset="0"/>
              </a:rPr>
              <a:t>d.ts</a:t>
            </a:r>
            <a:r>
              <a:rPr lang="en-US" sz="2000" dirty="0"/>
              <a:t> extension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27" y="3136389"/>
            <a:ext cx="2307339" cy="18900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3105025"/>
            <a:ext cx="4937145" cy="1898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8865" b="17411"/>
          <a:stretch/>
        </p:blipFill>
        <p:spPr>
          <a:xfrm>
            <a:off x="1169096" y="5334000"/>
            <a:ext cx="4937145" cy="11849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449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Developing with Visual Studio Code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F149C7-5CB8-4C91-B200-1E0DBE15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Provides great development experience with node.js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1D987-59C5-4318-8655-3C16241E2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5"/>
          <a:stretch/>
        </p:blipFill>
        <p:spPr>
          <a:xfrm>
            <a:off x="838200" y="1981200"/>
            <a:ext cx="7696200" cy="45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6397-23CA-4BB1-87A1-FEEC55F6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and Sample Code for This Webinar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325C-CB29-4738-89AC-3E26F7C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https://github.com/CriticalPathTraining/CustomVisuals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393D3-F6B2-4229-BA83-C1ADF347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0943"/>
            <a:ext cx="6990639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932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Power BI Visual CLI Tool (PBIVIZ)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the Power BI Custom Visual Tool?</a:t>
            </a:r>
          </a:p>
          <a:p>
            <a:pPr lvl="1"/>
            <a:r>
              <a:rPr lang="en-US" sz="2000" dirty="0"/>
              <a:t>Command-line utility for cross-platform dev</a:t>
            </a:r>
          </a:p>
          <a:p>
            <a:pPr lvl="1"/>
            <a:r>
              <a:rPr lang="en-US" sz="2000" dirty="0"/>
              <a:t>Use it with Visual Studio or Visual Studio Code</a:t>
            </a:r>
          </a:p>
          <a:p>
            <a:pPr lvl="1"/>
            <a:r>
              <a:rPr lang="en-US" sz="2000" dirty="0"/>
              <a:t>Requires that you first install node.js</a:t>
            </a:r>
          </a:p>
          <a:p>
            <a:pPr lvl="1"/>
            <a:r>
              <a:rPr lang="en-US" sz="2000" dirty="0"/>
              <a:t>Install by running command from node.js command prompt</a:t>
            </a:r>
          </a:p>
          <a:p>
            <a:pPr marL="679450" lvl="2" indent="0">
              <a:buNone/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 install -g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-visuals-tools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022BE-0D35-4E95-9764-F22E45410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0"/>
          <a:stretch/>
        </p:blipFill>
        <p:spPr>
          <a:xfrm>
            <a:off x="990600" y="3962400"/>
            <a:ext cx="7583823" cy="1905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979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Getting Started with PBIVIZ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E813BB-D4FC-4A25-8E33-E8C89336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1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PBIVIZ.EXE is a command-line utility</a:t>
            </a:r>
          </a:p>
          <a:p>
            <a:pPr lvl="1"/>
            <a:r>
              <a:rPr lang="en-US" sz="2000" dirty="0"/>
              <a:t>You execute PBIVIZ commands from the NODE.JS command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52EE0-9264-4827-93E8-8ACF53477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33" b="32739"/>
          <a:stretch/>
        </p:blipFill>
        <p:spPr>
          <a:xfrm>
            <a:off x="1066800" y="2438400"/>
            <a:ext cx="730389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79DC-B989-4CB8-AF05-A90341C1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Certificate for Local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A58D1-80DF-4E4F-B9FA-4954A9FB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PBIVIZ provide local web server for testing &amp; debugging</a:t>
            </a:r>
          </a:p>
          <a:p>
            <a:pPr lvl="1"/>
            <a:r>
              <a:rPr lang="en-US" sz="2000" dirty="0"/>
              <a:t>Web server runs locally on developer's workstation in Node.js</a:t>
            </a:r>
          </a:p>
          <a:p>
            <a:pPr lvl="1"/>
            <a:r>
              <a:rPr lang="en-US" sz="2000" dirty="0"/>
              <a:t>Makes it possible to test custom visuals in Power BI Service</a:t>
            </a:r>
          </a:p>
          <a:p>
            <a:pPr lvl="1"/>
            <a:r>
              <a:rPr lang="en-US" sz="2000" dirty="0"/>
              <a:t>Custom visual resources served up from </a:t>
            </a:r>
            <a:r>
              <a:rPr lang="en-US" sz="2000" dirty="0">
                <a:hlinkClick r:id="rId2"/>
              </a:rPr>
              <a:t>https://localhost</a:t>
            </a:r>
            <a:endParaRPr lang="en-US" sz="2000" dirty="0"/>
          </a:p>
          <a:p>
            <a:pPr lvl="1"/>
            <a:r>
              <a:rPr lang="en-US" sz="2000" dirty="0"/>
              <a:t>Setup requires creating self-signed SSL certificate</a:t>
            </a:r>
          </a:p>
          <a:p>
            <a:pPr lvl="1"/>
            <a:r>
              <a:rPr lang="en-US" sz="2000" dirty="0"/>
              <a:t>SSL certificate created using </a:t>
            </a:r>
            <a:r>
              <a:rPr lang="en-US" sz="1800" b="1" dirty="0" err="1"/>
              <a:t>pbiviz</a:t>
            </a:r>
            <a:r>
              <a:rPr lang="en-US" sz="1800" b="1" dirty="0"/>
              <a:t> --install-cert</a:t>
            </a:r>
            <a:r>
              <a:rPr lang="en-US" sz="2000" dirty="0"/>
              <a:t> command</a:t>
            </a:r>
          </a:p>
          <a:p>
            <a:pPr lvl="1"/>
            <a:r>
              <a:rPr lang="en-US" sz="2000" dirty="0"/>
              <a:t>You must copy a passphrase to properly install the certificate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6355-7824-4C75-8508-D1E47A26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80"/>
          <a:stretch/>
        </p:blipFill>
        <p:spPr>
          <a:xfrm>
            <a:off x="838200" y="4343400"/>
            <a:ext cx="5410200" cy="15887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8A23-0566-4ABF-963E-90E593DC1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267200"/>
            <a:ext cx="2568430" cy="2514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76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101E-5C72-4FFE-AAD5-CBBFA196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SSL Certificate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7B6D5-0625-4C54-9CD2-D278B5E5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Installing certificate enables SSL through </a:t>
            </a:r>
            <a:r>
              <a:rPr lang="en-US" sz="2400" dirty="0">
                <a:hlinkClick r:id="rId2"/>
              </a:rPr>
              <a:t>https://localhost</a:t>
            </a:r>
            <a:endParaRPr lang="en-US" sz="2400" dirty="0"/>
          </a:p>
          <a:p>
            <a:pPr lvl="1"/>
            <a:r>
              <a:rPr lang="en-US" sz="2000" dirty="0"/>
              <a:t>Installing certificate is a one time operation – not once per project</a:t>
            </a:r>
          </a:p>
          <a:p>
            <a:pPr lvl="1"/>
            <a:r>
              <a:rPr lang="en-US" sz="2000" dirty="0"/>
              <a:t>SSL certificate installed using </a:t>
            </a:r>
            <a:r>
              <a:rPr lang="en-US" sz="1800" b="1" dirty="0"/>
              <a:t>pbiviz --install-cert</a:t>
            </a:r>
            <a:r>
              <a:rPr lang="en-US" sz="2000" dirty="0"/>
              <a:t> command</a:t>
            </a:r>
          </a:p>
          <a:p>
            <a:pPr lvl="1"/>
            <a:r>
              <a:rPr lang="en-US" sz="2000" dirty="0"/>
              <a:t>Running </a:t>
            </a:r>
            <a:r>
              <a:rPr lang="en-US" sz="2000" b="1" dirty="0"/>
              <a:t>--install-cert</a:t>
            </a:r>
            <a:r>
              <a:rPr lang="en-US" sz="2000" dirty="0"/>
              <a:t> command starts Certificate Import Wizard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6894-7D8A-4B1E-8995-4B8E1C100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67" b="74799"/>
          <a:stretch/>
        </p:blipFill>
        <p:spPr>
          <a:xfrm>
            <a:off x="838200" y="3276600"/>
            <a:ext cx="7620223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764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Certificate Import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Wizards steps you through process of installing certificate</a:t>
            </a:r>
            <a:endParaRPr lang="en-US" sz="2000" dirty="0"/>
          </a:p>
          <a:p>
            <a:pPr lvl="1"/>
            <a:r>
              <a:rPr lang="en-US" sz="2000" dirty="0"/>
              <a:t>You enter certificate passphrase as part of installation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43431-CF9A-43BB-98A3-C9ECDC9CB8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9" y="2561928"/>
            <a:ext cx="2732661" cy="2671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0BA1-6DB7-49A6-8F8C-3A6D6CAFD7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740" y="2528061"/>
            <a:ext cx="2751681" cy="2792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1D31D-0497-4157-9C19-138FB62471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6739" y="2520372"/>
            <a:ext cx="2872217" cy="2813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FC7DB-8F26-4367-B5F4-D0CEAE7D67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9" y="2506297"/>
            <a:ext cx="3035935" cy="296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88B23-9FCE-449A-82D5-5499EF3CD03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7201" y="2499947"/>
            <a:ext cx="3197912" cy="3002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4A7E98-1F01-472B-9E61-825ECD36409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57200" y="2477988"/>
            <a:ext cx="3238500" cy="316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5FF57-A4F9-4F71-920F-9AC324FADC6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14800" y="2858988"/>
            <a:ext cx="229800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4AF8CF-1E26-4B80-AC14-97B3C4E9A5D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831900" y="3163788"/>
            <a:ext cx="1870140" cy="1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Installing the Power BI Developer 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Creating Your First Custom Visual</a:t>
            </a:r>
          </a:p>
          <a:p>
            <a:r>
              <a:rPr lang="en-US" sz="2400" dirty="0"/>
              <a:t>Defining Data Roles and Data Mappings</a:t>
            </a:r>
          </a:p>
          <a:p>
            <a:r>
              <a:rPr lang="en-US" sz="2400" dirty="0"/>
              <a:t>Extending a Visual with Custom Properties</a:t>
            </a:r>
          </a:p>
          <a:p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39811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Custom Visual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 new project</a:t>
            </a:r>
          </a:p>
          <a:p>
            <a:pPr marL="679450" lvl="2" indent="0">
              <a:buNone/>
            </a:pP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pbiviz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 new &lt;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ProjectName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2400" dirty="0"/>
              <a:t>Open the Project with Visual Studio Code</a:t>
            </a:r>
          </a:p>
          <a:p>
            <a:pPr marL="679450" lvl="2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code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5159" b="50302"/>
          <a:stretch/>
        </p:blipFill>
        <p:spPr>
          <a:xfrm>
            <a:off x="533400" y="3224212"/>
            <a:ext cx="5715000" cy="30003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21726" y="3429000"/>
            <a:ext cx="6069058" cy="3230880"/>
            <a:chOff x="2921726" y="3429000"/>
            <a:chExt cx="6069058" cy="3230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342" y="3429000"/>
              <a:ext cx="5014442" cy="323088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921726" y="4846320"/>
              <a:ext cx="762000" cy="32004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project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package.json</a:t>
            </a:r>
            <a:endParaRPr lang="en-US" sz="2400" dirty="0"/>
          </a:p>
          <a:p>
            <a:pPr lvl="1"/>
            <a:r>
              <a:rPr lang="en-US" sz="2000" dirty="0"/>
              <a:t>Used by </a:t>
            </a:r>
            <a:r>
              <a:rPr lang="en-US" sz="2000" dirty="0" err="1"/>
              <a:t>npm</a:t>
            </a:r>
            <a:r>
              <a:rPr lang="en-US" sz="2000" dirty="0"/>
              <a:t> to manage packages</a:t>
            </a:r>
          </a:p>
          <a:p>
            <a:r>
              <a:rPr lang="en-US" sz="2400" dirty="0" err="1"/>
              <a:t>pbiviz.json</a:t>
            </a:r>
            <a:endParaRPr lang="en-US" sz="2400" dirty="0"/>
          </a:p>
          <a:p>
            <a:pPr lvl="1"/>
            <a:r>
              <a:rPr lang="en-US" sz="2000" dirty="0"/>
              <a:t>Main manifest file for your custom visual project</a:t>
            </a:r>
          </a:p>
          <a:p>
            <a:r>
              <a:rPr lang="en-US" sz="2400" dirty="0" err="1"/>
              <a:t>capabilities.json</a:t>
            </a:r>
            <a:endParaRPr lang="en-US" sz="2400" dirty="0"/>
          </a:p>
          <a:p>
            <a:pPr lvl="1"/>
            <a:r>
              <a:rPr lang="en-US" sz="2000" dirty="0"/>
              <a:t>File used to define visual capabilities</a:t>
            </a:r>
          </a:p>
          <a:p>
            <a:r>
              <a:rPr lang="en-US" sz="2400" dirty="0" err="1"/>
              <a:t>tsconfig.json</a:t>
            </a:r>
            <a:r>
              <a:rPr lang="en-US" sz="2400" dirty="0"/>
              <a:t> &amp; </a:t>
            </a:r>
            <a:r>
              <a:rPr lang="en-US" sz="2400" dirty="0" err="1"/>
              <a:t>tslint.json</a:t>
            </a:r>
            <a:endParaRPr lang="en-US" sz="2400" dirty="0"/>
          </a:p>
          <a:p>
            <a:pPr lvl="1"/>
            <a:r>
              <a:rPr lang="en-US" sz="2000" dirty="0"/>
              <a:t>Typescript compiler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BCDDE-939B-4F00-94A8-A027E0E0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5608"/>
          <a:stretch/>
        </p:blipFill>
        <p:spPr>
          <a:xfrm>
            <a:off x="6781800" y="1426029"/>
            <a:ext cx="1981200" cy="42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12A5-1DAC-4E9F-8C28-00F34C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Package.json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1E879-4F6A-4396-A67F-1CC91FA0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94331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0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pbiviz.json</a:t>
            </a:r>
            <a:r>
              <a:rPr lang="en-US" dirty="0"/>
              <a:t>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37068A-8D2D-4D72-82B9-7372B5226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Acts as top-level manifest file for custom visual project</a:t>
            </a:r>
          </a:p>
          <a:p>
            <a:pPr lvl="1"/>
            <a:r>
              <a:rPr lang="en-US" sz="2000" dirty="0"/>
              <a:t>Indicates which version of the Custom Visual API is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39D6C-5C08-4E01-88D8-09DA05FB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6000"/>
            <a:ext cx="5562600" cy="44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Installing the Power BI Developer Tools</a:t>
            </a:r>
          </a:p>
          <a:p>
            <a:r>
              <a:rPr lang="en-US" sz="2400" dirty="0"/>
              <a:t>Creating Your First Custom Visual</a:t>
            </a:r>
          </a:p>
          <a:p>
            <a:r>
              <a:rPr lang="en-US" sz="2400" dirty="0"/>
              <a:t>Defining Data Roles and Data Mappings</a:t>
            </a:r>
          </a:p>
          <a:p>
            <a:r>
              <a:rPr lang="en-US" sz="2400" dirty="0"/>
              <a:t>Extending a Visual with Custom Properties</a:t>
            </a:r>
          </a:p>
          <a:p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1577676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tsconfig.json</a:t>
            </a:r>
            <a:r>
              <a:rPr lang="en-US" dirty="0"/>
              <a:t> File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Used to add references to other TypeScript files</a:t>
            </a:r>
          </a:p>
          <a:p>
            <a:pPr lvl="1"/>
            <a:r>
              <a:rPr lang="en-US" sz="1800" dirty="0"/>
              <a:t>Controls which TypeScript files are passed to TypeScript compiler</a:t>
            </a:r>
          </a:p>
          <a:p>
            <a:pPr lvl="1"/>
            <a:r>
              <a:rPr lang="en-US" sz="1800" dirty="0"/>
              <a:t>No need to reference *.</a:t>
            </a:r>
            <a:r>
              <a:rPr lang="en-US" sz="1800" dirty="0" err="1"/>
              <a:t>d.ts</a:t>
            </a:r>
            <a:r>
              <a:rPr lang="en-US" sz="1800" dirty="0"/>
              <a:t> files in the </a:t>
            </a:r>
            <a:r>
              <a:rPr lang="en-US" sz="1800" b="1" dirty="0" err="1"/>
              <a:t>node_modules</a:t>
            </a:r>
            <a:r>
              <a:rPr lang="en-US" sz="1800" b="1" dirty="0"/>
              <a:t>/@types</a:t>
            </a:r>
            <a:r>
              <a:rPr lang="en-US" sz="1800" dirty="0"/>
              <a:t>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E5268-A69F-45E1-9332-FDCB2C11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876800" cy="40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6838-AC51-418A-AF1D-EB9B32ED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D3 when using PBIVIZ Version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16E5-7CC1-4003-A815-89A23E4E2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Install package for D3 library version 3.x</a:t>
            </a:r>
          </a:p>
          <a:p>
            <a:pPr marL="347662" lvl="1" indent="0">
              <a:buNone/>
            </a:pPr>
            <a:r>
              <a:rPr lang="en-US" sz="2000" b="1" dirty="0" err="1"/>
              <a:t>npm</a:t>
            </a:r>
            <a:r>
              <a:rPr lang="en-US" sz="2000" b="1" dirty="0"/>
              <a:t> install d3@3 --save-dev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Install package for type definition files version 3</a:t>
            </a:r>
          </a:p>
          <a:p>
            <a:pPr marL="347662" lvl="1" indent="0">
              <a:buNone/>
            </a:pPr>
            <a:r>
              <a:rPr lang="en-US" sz="2000" b="1" dirty="0" err="1"/>
              <a:t>npm</a:t>
            </a:r>
            <a:r>
              <a:rPr lang="en-US" sz="2000" b="1" dirty="0"/>
              <a:t> install @types/d3@3 --save-dev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Update </a:t>
            </a:r>
            <a:r>
              <a:rPr lang="en-US" sz="2400" b="1" dirty="0" err="1"/>
              <a:t>externalJS</a:t>
            </a:r>
            <a:r>
              <a:rPr lang="en-US" sz="2400" dirty="0"/>
              <a:t> section of </a:t>
            </a:r>
            <a:r>
              <a:rPr lang="en-US" sz="2400" b="1" dirty="0" err="1"/>
              <a:t>pbiviz.json</a:t>
            </a:r>
            <a:endParaRPr lang="en-US" sz="24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2FF88-B1E8-4AFB-8309-61CAF2FEF8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6489335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8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5CAD-19C8-44BB-A5E3-43D79983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9DC5-7C63-4185-AF84-68600A97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visual.ts</a:t>
            </a:r>
            <a:endParaRPr lang="en-US" sz="2400" dirty="0"/>
          </a:p>
          <a:p>
            <a:pPr lvl="1"/>
            <a:r>
              <a:rPr lang="en-US" sz="2000" dirty="0"/>
              <a:t>visual class definition</a:t>
            </a:r>
          </a:p>
          <a:p>
            <a:r>
              <a:rPr lang="en-US" sz="2400" dirty="0" err="1"/>
              <a:t>settings.ts</a:t>
            </a:r>
            <a:endParaRPr lang="en-US" sz="2400" dirty="0"/>
          </a:p>
          <a:p>
            <a:pPr lvl="1"/>
            <a:r>
              <a:rPr lang="en-US" sz="2000" dirty="0"/>
              <a:t>helper class to manage visual properties</a:t>
            </a:r>
          </a:p>
          <a:p>
            <a:r>
              <a:rPr lang="en-US" sz="2400" dirty="0" err="1"/>
              <a:t>visual.less</a:t>
            </a:r>
            <a:endParaRPr lang="en-US" sz="2400" dirty="0"/>
          </a:p>
          <a:p>
            <a:pPr lvl="1"/>
            <a:r>
              <a:rPr lang="en-US" sz="2000" dirty="0"/>
              <a:t>CSS used to style custom visual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0D153-F434-482C-A86F-1A066E4C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71600"/>
            <a:ext cx="2514600" cy="37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Custom Visual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Custom visual is a class that implements </a:t>
            </a:r>
            <a:r>
              <a:rPr lang="en-US" sz="2400" b="1" dirty="0" err="1"/>
              <a:t>IVisual</a:t>
            </a:r>
            <a:endParaRPr lang="en-US" sz="2400" b="1" dirty="0"/>
          </a:p>
          <a:p>
            <a:pPr lvl="1"/>
            <a:r>
              <a:rPr lang="en-US" sz="2000" dirty="0"/>
              <a:t>Class must be defined in </a:t>
            </a:r>
            <a:r>
              <a:rPr lang="en-US" sz="2000" b="1" dirty="0" err="1"/>
              <a:t>powerbi.extensibility.visual</a:t>
            </a:r>
            <a:r>
              <a:rPr lang="en-US" sz="2000" b="1" dirty="0"/>
              <a:t> </a:t>
            </a:r>
            <a:r>
              <a:rPr lang="en-US" sz="2000" dirty="0"/>
              <a:t>namespace</a:t>
            </a:r>
          </a:p>
          <a:p>
            <a:pPr lvl="1"/>
            <a:r>
              <a:rPr lang="en-US" sz="2000" dirty="0"/>
              <a:t>Minimum visual class must provide </a:t>
            </a:r>
            <a:r>
              <a:rPr lang="en-US" sz="2000" b="1" dirty="0"/>
              <a:t>update</a:t>
            </a:r>
            <a:r>
              <a:rPr lang="en-US" sz="2000" dirty="0"/>
              <a:t> method</a:t>
            </a:r>
          </a:p>
          <a:p>
            <a:pPr lvl="1"/>
            <a:r>
              <a:rPr lang="en-US" sz="2000" dirty="0"/>
              <a:t>Parameterized </a:t>
            </a:r>
            <a:r>
              <a:rPr lang="en-US" sz="2000" b="1" dirty="0"/>
              <a:t>constructor</a:t>
            </a:r>
            <a:r>
              <a:rPr lang="en-US" sz="2000" dirty="0"/>
              <a:t> used to create visual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45B3-6B19-4E44-B181-C8687C23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0"/>
            <a:ext cx="7609903" cy="31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33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Running a Custom Visual Project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82134-4249-4E1E-B391-9EE09C5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 projects run &amp; tested using </a:t>
            </a:r>
            <a:r>
              <a:rPr lang="en-US" sz="2400" b="1" dirty="0"/>
              <a:t>pbiviz start</a:t>
            </a:r>
            <a:r>
              <a:rPr lang="en-US" sz="2400" dirty="0"/>
              <a:t> command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/>
              <a:t>pbiviz</a:t>
            </a:r>
            <a:r>
              <a:rPr lang="en-US" sz="2000" b="1" dirty="0"/>
              <a:t> start</a:t>
            </a:r>
            <a:r>
              <a:rPr lang="en-US" sz="2000" dirty="0"/>
              <a:t> from Visual Studio Code from Integrated console</a:t>
            </a:r>
          </a:p>
          <a:p>
            <a:pPr lvl="1"/>
            <a:r>
              <a:rPr lang="en-US" sz="2000" dirty="0"/>
              <a:t>Command starts local debugging session in node.js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511F9-7EC8-42B2-8BB2-5929CCDF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3" y="2819400"/>
            <a:ext cx="792546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6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3315-1E20-4951-942D-686D8C36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Developer Visual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54F2C-90B1-4F26-B60E-1778C336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Must be enabled on Developer Settings page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Provides new visual for testing and debugging custom visuals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C669-0FD7-4A08-8A2F-D33F3CC525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" y="1938198"/>
            <a:ext cx="3738245" cy="17068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876AA-1E77-44C2-8034-DE1AE254EE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4" y="4124045"/>
            <a:ext cx="1981835" cy="2437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33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9DE7-A410-42DA-BB8E-06BB57E9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Developer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E6AE-E951-49A4-BCF8-41F016B6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Developer visual loads custom visual from node.js</a:t>
            </a:r>
          </a:p>
          <a:p>
            <a:pPr lvl="1"/>
            <a:r>
              <a:rPr lang="en-US" sz="2000" dirty="0"/>
              <a:t>Makes it possible to test custom visual inside Power BI Service</a:t>
            </a:r>
          </a:p>
          <a:p>
            <a:pPr lvl="1"/>
            <a:r>
              <a:rPr lang="en-US" sz="2000" dirty="0"/>
              <a:t>Developer visual provides toolbar with development utilities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0B27-F9A8-49DE-AD83-9F898BFA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43200"/>
            <a:ext cx="5600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41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Installing the Power BI Developer Tools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Creating Your First Custom Visual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Defining Data Roles and Data Mappings</a:t>
            </a:r>
          </a:p>
          <a:p>
            <a:r>
              <a:rPr lang="en-US" sz="2400" dirty="0"/>
              <a:t>Extending a Visual with Custom Properties</a:t>
            </a:r>
          </a:p>
          <a:p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62764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Capabilities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8F757-50ED-4145-8815-0E7195AEE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 capabilities defined inside </a:t>
            </a:r>
            <a:r>
              <a:rPr lang="en-US" sz="2400" b="1" dirty="0" err="1"/>
              <a:t>capabilities.json</a:t>
            </a:r>
            <a:endParaRPr lang="en-US" sz="2400" b="1" dirty="0"/>
          </a:p>
          <a:p>
            <a:pPr lvl="1"/>
            <a:r>
              <a:rPr lang="en-US" sz="2000" b="1" dirty="0" err="1"/>
              <a:t>dataRoles</a:t>
            </a:r>
            <a:r>
              <a:rPr lang="en-US" sz="2000" dirty="0"/>
              <a:t> defines the field wells displayed on Fields pane</a:t>
            </a:r>
          </a:p>
          <a:p>
            <a:pPr lvl="1"/>
            <a:r>
              <a:rPr lang="en-US" sz="2000" b="1" dirty="0" err="1"/>
              <a:t>dataViewMappings</a:t>
            </a:r>
            <a:r>
              <a:rPr lang="en-US" sz="2000" dirty="0"/>
              <a:t> defines the type of </a:t>
            </a:r>
            <a:r>
              <a:rPr lang="en-US" sz="2000" dirty="0" err="1"/>
              <a:t>DataView</a:t>
            </a:r>
            <a:r>
              <a:rPr lang="en-US" sz="2000" dirty="0"/>
              <a:t> used by visual</a:t>
            </a:r>
          </a:p>
          <a:p>
            <a:pPr lvl="1"/>
            <a:r>
              <a:rPr lang="en-US" sz="2000" b="1" dirty="0"/>
              <a:t>objects</a:t>
            </a:r>
            <a:r>
              <a:rPr lang="en-US" sz="2000" dirty="0"/>
              <a:t> defines custom properties for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4B20-A257-435A-A0D2-F2DDDEB4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124200"/>
            <a:ext cx="2438400" cy="322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E7F94-AFD3-4C2D-A444-307D1625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73" y="3124200"/>
            <a:ext cx="4572000" cy="175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524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EE95-61D9-43D1-A4C5-BD0DA98A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DataRoles</a:t>
            </a:r>
            <a:r>
              <a:rPr lang="en-US" sz="2400" dirty="0"/>
              <a:t> define how fields are associated with visual</a:t>
            </a:r>
          </a:p>
          <a:p>
            <a:pPr lvl="1"/>
            <a:r>
              <a:rPr lang="en-US" sz="2000" dirty="0"/>
              <a:t>Each </a:t>
            </a:r>
            <a:r>
              <a:rPr lang="en-US" sz="2000" dirty="0" err="1"/>
              <a:t>dataRole</a:t>
            </a:r>
            <a:r>
              <a:rPr lang="en-US" sz="2000" dirty="0"/>
              <a:t> is display as field well in the Field pane</a:t>
            </a:r>
          </a:p>
          <a:p>
            <a:pPr lvl="1"/>
            <a:r>
              <a:rPr lang="en-US" sz="2000" dirty="0" err="1"/>
              <a:t>dataRoles</a:t>
            </a:r>
            <a:r>
              <a:rPr lang="en-US" sz="2000" dirty="0"/>
              <a:t> can be defined with conditions and data mappings</a:t>
            </a:r>
          </a:p>
          <a:p>
            <a:pPr lvl="1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270CB-3847-4321-8C1C-9C31FF9C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1189"/>
            <a:ext cx="3995738" cy="22709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C4246-8998-4F6B-AC52-2B07F4BC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1189"/>
            <a:ext cx="2362200" cy="18573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42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Installing the Power BI Developer Toolchain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Node.JS</a:t>
            </a:r>
          </a:p>
          <a:p>
            <a:pPr lvl="1"/>
            <a:r>
              <a:rPr lang="en-US" sz="2000" dirty="0"/>
              <a:t>Installs Node Package Manage (</a:t>
            </a:r>
            <a:r>
              <a:rPr lang="en-US" sz="2000" dirty="0" err="1"/>
              <a:t>npm</a:t>
            </a:r>
            <a:r>
              <a:rPr lang="en-US" sz="2000" dirty="0"/>
              <a:t>) 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Install Visual Studio Code</a:t>
            </a:r>
          </a:p>
          <a:p>
            <a:pPr lvl="1"/>
            <a:r>
              <a:rPr lang="en-US" sz="2000" dirty="0"/>
              <a:t>Lightweight Alternative to Visual Studio for Node.js Development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Install the Power BI Developer Tools (</a:t>
            </a:r>
            <a:r>
              <a:rPr lang="en-US" sz="2400" dirty="0" err="1"/>
              <a:t>pbiviz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Install using Node Package Manager (</a:t>
            </a:r>
            <a:r>
              <a:rPr lang="en-US" sz="2000" dirty="0" err="1"/>
              <a:t>npm</a:t>
            </a:r>
            <a:r>
              <a:rPr lang="en-US" sz="2000" dirty="0"/>
              <a:t>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Create and install a local self-signed certificate</a:t>
            </a:r>
          </a:p>
          <a:p>
            <a:pPr lvl="1"/>
            <a:r>
              <a:rPr lang="en-US" sz="2000" dirty="0"/>
              <a:t>Install using Power BI visuals CLI tool (</a:t>
            </a:r>
            <a:r>
              <a:rPr lang="en-US" sz="2000" dirty="0" err="1"/>
              <a:t>pbiviz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4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9820-BBF1-4CFF-9BCC-8D8B9B4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Mapping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BF54-B0A1-4862-ADD9-32DD26A0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BI visual API provides several mapping modes</a:t>
            </a:r>
          </a:p>
          <a:p>
            <a:pPr lvl="1"/>
            <a:r>
              <a:rPr lang="en-US" sz="2000" dirty="0"/>
              <a:t>Single</a:t>
            </a:r>
          </a:p>
          <a:p>
            <a:pPr lvl="1"/>
            <a:r>
              <a:rPr lang="en-US" sz="2000" dirty="0"/>
              <a:t>Table</a:t>
            </a:r>
          </a:p>
          <a:p>
            <a:pPr lvl="1"/>
            <a:r>
              <a:rPr lang="en-US" sz="2000" dirty="0"/>
              <a:t>Categorical</a:t>
            </a:r>
          </a:p>
          <a:p>
            <a:pPr lvl="1"/>
            <a:r>
              <a:rPr lang="en-US" sz="2000" dirty="0"/>
              <a:t>Matrix</a:t>
            </a:r>
          </a:p>
          <a:p>
            <a:pPr lvl="1"/>
            <a:r>
              <a:rPr lang="en-US" sz="2000" dirty="0"/>
              <a:t>Tree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73C8F-D8C9-4477-9E7C-590BE1215CF4}"/>
              </a:ext>
            </a:extLst>
          </p:cNvPr>
          <p:cNvGrpSpPr/>
          <p:nvPr/>
        </p:nvGrpSpPr>
        <p:grpSpPr>
          <a:xfrm>
            <a:off x="2819401" y="2168789"/>
            <a:ext cx="5943600" cy="4385116"/>
            <a:chOff x="2819400" y="2168789"/>
            <a:chExt cx="6096001" cy="44975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1C7E46-06E8-404E-ABD4-AA1CA2A7C061}"/>
                </a:ext>
              </a:extLst>
            </p:cNvPr>
            <p:cNvGrpSpPr/>
            <p:nvPr/>
          </p:nvGrpSpPr>
          <p:grpSpPr>
            <a:xfrm>
              <a:off x="4495800" y="2168789"/>
              <a:ext cx="4419601" cy="4497556"/>
              <a:chOff x="4191000" y="2193293"/>
              <a:chExt cx="3657600" cy="372211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70A77CA-91E0-40C7-9748-CC3D799FE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91000" y="2193293"/>
                <a:ext cx="3505200" cy="1032539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C1FFD76-A543-4CB2-9570-F0FFDE35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1000" y="3352800"/>
                <a:ext cx="3657600" cy="1092232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8871536-B0FE-4147-917D-472B9BF42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000" y="4572000"/>
                <a:ext cx="3657600" cy="1343408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5731E46-73CB-41CA-AAB5-B1F999BD360D}"/>
                </a:ext>
              </a:extLst>
            </p:cNvPr>
            <p:cNvSpPr/>
            <p:nvPr/>
          </p:nvSpPr>
          <p:spPr>
            <a:xfrm>
              <a:off x="2819400" y="5486400"/>
              <a:ext cx="1535544" cy="533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</a:rPr>
                <a:t>Categorical  Mapping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6C1408B-1495-40D7-A1E9-63A6E42F44F1}"/>
                </a:ext>
              </a:extLst>
            </p:cNvPr>
            <p:cNvSpPr/>
            <p:nvPr/>
          </p:nvSpPr>
          <p:spPr>
            <a:xfrm>
              <a:off x="2819400" y="3963050"/>
              <a:ext cx="1535544" cy="533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</a:rPr>
                <a:t>Table  Mapping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EFE919-1D5B-4DB1-AA6E-21FA67997420}"/>
                </a:ext>
              </a:extLst>
            </p:cNvPr>
            <p:cNvSpPr/>
            <p:nvPr/>
          </p:nvSpPr>
          <p:spPr>
            <a:xfrm>
              <a:off x="2819400" y="2525914"/>
              <a:ext cx="1535544" cy="533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</a:rPr>
                <a:t>Single  Mapping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256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07F7-14B8-4D1C-9E9E-4994B7EE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Visual </a:t>
            </a:r>
            <a:r>
              <a:rPr lang="en-US" dirty="0" err="1"/>
              <a:t>DataView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D7F12-6592-4D61-BF8E-B3FA7E4B6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visual supports </a:t>
            </a:r>
            <a:r>
              <a:rPr lang="en-US" dirty="0" err="1"/>
              <a:t>DataView</a:t>
            </a:r>
            <a:r>
              <a:rPr lang="en-US" dirty="0"/>
              <a:t> mode</a:t>
            </a:r>
          </a:p>
          <a:p>
            <a:pPr lvl="1"/>
            <a:r>
              <a:rPr lang="en-US" dirty="0"/>
              <a:t>Allows you to see and explore data mapping</a:t>
            </a:r>
          </a:p>
          <a:p>
            <a:pPr lvl="1"/>
            <a:r>
              <a:rPr lang="en-US" dirty="0"/>
              <a:t>Allows you to see metadata for custom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C8F14-7221-4C18-BE6A-29824DE9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86501"/>
            <a:ext cx="4971305" cy="3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2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5E23-ACB3-438E-80EF-91CB0582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 View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7BA13-2E2B-44EA-9B88-673454E6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practice involves creating view model for each visual</a:t>
            </a:r>
          </a:p>
          <a:p>
            <a:pPr lvl="1"/>
            <a:r>
              <a:rPr lang="en-US" sz="2000" dirty="0"/>
              <a:t>View model defines data required for rendering</a:t>
            </a:r>
          </a:p>
          <a:p>
            <a:pPr lvl="1"/>
            <a:r>
              <a:rPr lang="en-US" sz="2000" dirty="0" err="1"/>
              <a:t>createViewModel</a:t>
            </a:r>
            <a:r>
              <a:rPr lang="en-US" sz="2000" dirty="0"/>
              <a:t> method gets data to generate view model</a:t>
            </a:r>
          </a:p>
          <a:p>
            <a:pPr lvl="1"/>
            <a:r>
              <a:rPr lang="en-US" sz="2000" dirty="0"/>
              <a:t>update method calls </a:t>
            </a:r>
            <a:r>
              <a:rPr lang="en-US" sz="2000" dirty="0" err="1"/>
              <a:t>createViewModel</a:t>
            </a:r>
            <a:r>
              <a:rPr lang="en-US" sz="2000" dirty="0"/>
              <a:t> to get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9987-FB99-466B-873B-54DEE012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76600"/>
            <a:ext cx="4643090" cy="2895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1302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1FC9-8046-4D5E-A558-7DAC9A54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Mapping Example: oneBigNumber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A3AB3-78B5-47CD-979B-1E3B500D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dataRole</a:t>
            </a:r>
            <a:r>
              <a:rPr lang="en-US" sz="2400" dirty="0"/>
              <a:t> can use </a:t>
            </a:r>
            <a:r>
              <a:rPr lang="en-US" sz="2400" dirty="0" err="1"/>
              <a:t>dataViewMapping</a:t>
            </a:r>
            <a:r>
              <a:rPr lang="en-US" sz="2400" dirty="0"/>
              <a:t> mode of single</a:t>
            </a:r>
          </a:p>
          <a:p>
            <a:pPr lvl="1"/>
            <a:r>
              <a:rPr lang="en-US" sz="2000" dirty="0"/>
              <a:t>For visuals like Card which only display single value</a:t>
            </a:r>
          </a:p>
          <a:p>
            <a:pPr lvl="1"/>
            <a:r>
              <a:rPr lang="en-US" sz="2000" dirty="0"/>
              <a:t>Condition can define that a </a:t>
            </a:r>
            <a:r>
              <a:rPr lang="en-US" sz="2000" dirty="0" err="1"/>
              <a:t>dataRole</a:t>
            </a:r>
            <a:r>
              <a:rPr lang="en-US" sz="2000" dirty="0"/>
              <a:t> requires exactly one measure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F2239-F0AD-451C-97BB-FC5AF0B8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50107"/>
            <a:ext cx="5193682" cy="205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DC4550-EF8D-41F3-B797-4EB723BB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65" y="5062534"/>
            <a:ext cx="5193682" cy="152992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656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1FC9-8046-4D5E-A558-7DAC9A54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in Single Mapping Mode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2745F-1BD7-48A6-BEE7-591E80AE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Single mapping easy to access through visuals API</a:t>
            </a:r>
          </a:p>
          <a:p>
            <a:pPr lvl="1"/>
            <a:r>
              <a:rPr lang="en-US" sz="2000" dirty="0" err="1"/>
              <a:t>DataView</a:t>
            </a:r>
            <a:r>
              <a:rPr lang="en-US" sz="2000" dirty="0"/>
              <a:t> object provides </a:t>
            </a:r>
            <a:r>
              <a:rPr lang="en-US" sz="2000" dirty="0" err="1"/>
              <a:t>single.value</a:t>
            </a:r>
            <a:r>
              <a:rPr lang="en-US" sz="2000" dirty="0"/>
              <a:t> property</a:t>
            </a:r>
          </a:p>
          <a:p>
            <a:pPr lvl="1"/>
            <a:r>
              <a:rPr lang="en-US" sz="2000" dirty="0"/>
              <a:t>value property defined as </a:t>
            </a:r>
            <a:r>
              <a:rPr lang="en-US" sz="2000" dirty="0" err="1"/>
              <a:t>PrimativeValue</a:t>
            </a:r>
            <a:r>
              <a:rPr lang="en-US" sz="2000" dirty="0"/>
              <a:t> { bool | number | string }</a:t>
            </a:r>
          </a:p>
          <a:p>
            <a:pPr lvl="1"/>
            <a:r>
              <a:rPr lang="en-US" sz="2000" dirty="0" err="1"/>
              <a:t>PrimativeValue</a:t>
            </a:r>
            <a:r>
              <a:rPr lang="en-US" sz="2000" dirty="0"/>
              <a:t> must be explicitly cast</a:t>
            </a:r>
          </a:p>
          <a:p>
            <a:pPr lvl="1"/>
            <a:r>
              <a:rPr lang="en-US" sz="2000" dirty="0"/>
              <a:t>Other measure properties available through column metadata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FE6F6-1F4F-47EA-BB7B-32AA1DE9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96" y="3581400"/>
            <a:ext cx="5036457" cy="15457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F8106-843F-4BE3-B0DB-EE327B843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9" t="6827" b="15296"/>
          <a:stretch/>
        </p:blipFill>
        <p:spPr>
          <a:xfrm>
            <a:off x="479824" y="3581400"/>
            <a:ext cx="3051225" cy="275594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55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D0D6-F302-49A4-ACE9-18D7ACEF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Power BI Formatting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9AEE-5292-4500-B1D9-64A2F77F5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192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Used to format values using Power BI formatting strings</a:t>
            </a:r>
          </a:p>
          <a:p>
            <a:pPr lvl="1"/>
            <a:r>
              <a:rPr lang="en-US" sz="2000" dirty="0"/>
              <a:t>Requires installing </a:t>
            </a:r>
            <a:r>
              <a:rPr lang="en-US" sz="2000" dirty="0" err="1"/>
              <a:t>powerbi</a:t>
            </a:r>
            <a:r>
              <a:rPr lang="en-US" sz="2000" dirty="0"/>
              <a:t>-visuals-</a:t>
            </a:r>
            <a:r>
              <a:rPr lang="en-US" sz="2000" dirty="0" err="1"/>
              <a:t>utils</a:t>
            </a:r>
            <a:r>
              <a:rPr lang="en-US" sz="2000" dirty="0"/>
              <a:t>-</a:t>
            </a:r>
            <a:r>
              <a:rPr lang="en-US" sz="2000" dirty="0" err="1"/>
              <a:t>formattingutils</a:t>
            </a:r>
            <a:r>
              <a:rPr lang="en-US" sz="2000" dirty="0"/>
              <a:t>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FCD1B-434B-4D4B-B549-BF94528F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" y="2206786"/>
            <a:ext cx="6602157" cy="17843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66F53-5106-4D0B-9B38-343A0116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98" y="4295953"/>
            <a:ext cx="2874295" cy="1094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42F17-FA55-4C5C-B790-6341D2DA7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23"/>
          <a:stretch/>
        </p:blipFill>
        <p:spPr>
          <a:xfrm>
            <a:off x="979530" y="4295953"/>
            <a:ext cx="2949289" cy="10095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213CD-B71E-4627-BB75-09312FB6F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195"/>
          <a:stretch/>
        </p:blipFill>
        <p:spPr>
          <a:xfrm>
            <a:off x="979530" y="5544745"/>
            <a:ext cx="2950657" cy="10380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D1515-143D-4B00-9741-A8750413E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317" y="5576255"/>
            <a:ext cx="2807775" cy="106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744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F34A-F79D-4F5B-8E09-5B71422E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Mapping Example: Snazzy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55904F-715C-4140-BD9B-543D0715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dataRole</a:t>
            </a:r>
            <a:r>
              <a:rPr lang="en-US" sz="2400" dirty="0"/>
              <a:t> can use </a:t>
            </a:r>
            <a:r>
              <a:rPr lang="en-US" sz="2400" dirty="0" err="1"/>
              <a:t>dataViewMapping</a:t>
            </a:r>
            <a:r>
              <a:rPr lang="en-US" sz="2400" dirty="0"/>
              <a:t> mode of table</a:t>
            </a:r>
          </a:p>
          <a:p>
            <a:pPr lvl="1"/>
            <a:r>
              <a:rPr lang="en-US" sz="2000" dirty="0"/>
              <a:t>For visuals which display rows &amp; columns for ordered set of fields</a:t>
            </a:r>
          </a:p>
          <a:p>
            <a:pPr lvl="1"/>
            <a:r>
              <a:rPr lang="en-US" sz="2000" dirty="0"/>
              <a:t>condition can define number of fields that can be added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6ABB3-BB9E-4471-8B46-8374DF8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95" y="2819400"/>
            <a:ext cx="5035087" cy="20810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7698C-F9BC-4147-AD3B-60527B20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105400"/>
            <a:ext cx="5103479" cy="1524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639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00F9-C278-40B1-9F99-F3225136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 Table Mapping Mode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0FF18-6B86-45C2-B7AC-97409705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Table mapping data accessible through visuals API</a:t>
            </a:r>
          </a:p>
          <a:p>
            <a:pPr lvl="1"/>
            <a:r>
              <a:rPr lang="en-US" sz="2000" dirty="0" err="1"/>
              <a:t>DataView</a:t>
            </a:r>
            <a:r>
              <a:rPr lang="en-US" sz="2000" dirty="0"/>
              <a:t> object provides table property</a:t>
            </a:r>
          </a:p>
          <a:p>
            <a:pPr lvl="1"/>
            <a:r>
              <a:rPr lang="en-US" sz="2000" dirty="0"/>
              <a:t>table property provides columns property and rows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F1AD4-E090-414F-AAF8-EE87CBF9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3035484" cy="28956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58CCA-4643-4EFB-B120-9F715ABC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84" y="2819400"/>
            <a:ext cx="4986867" cy="11479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756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69CC-F4C2-48DC-9253-AB86B105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Categorical Mapping Example: 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D87D-ADDD-4305-8116-D389A514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dataRole</a:t>
            </a:r>
            <a:r>
              <a:rPr lang="en-US" sz="2400" dirty="0"/>
              <a:t> can use </a:t>
            </a:r>
            <a:r>
              <a:rPr lang="en-US" sz="2400" dirty="0" err="1"/>
              <a:t>dataViewMapping</a:t>
            </a:r>
            <a:r>
              <a:rPr lang="en-US" sz="2400" dirty="0"/>
              <a:t> mode of categorical</a:t>
            </a:r>
          </a:p>
          <a:p>
            <a:pPr lvl="1"/>
            <a:r>
              <a:rPr lang="en-US" sz="2000" dirty="0"/>
              <a:t>This is the most common type of data mapping</a:t>
            </a:r>
          </a:p>
          <a:p>
            <a:pPr lvl="1"/>
            <a:r>
              <a:rPr lang="en-US" sz="2000" dirty="0"/>
              <a:t>For visuals which divide data into groups for analysis</a:t>
            </a:r>
          </a:p>
          <a:p>
            <a:pPr lvl="1"/>
            <a:r>
              <a:rPr lang="en-US" sz="2000" dirty="0"/>
              <a:t>Groups defined as columns and values defined as measures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A1441-260A-4485-9430-635F5039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1"/>
            <a:ext cx="5867749" cy="23622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713A4-B017-44F1-80F1-042D2FA2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724400"/>
            <a:ext cx="3325091" cy="12212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052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Installing the Power BI Developer Tools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Creating Your First Custom Visual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Defining Data Roles and Data Mappings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Extending a Visual with Custom Properties</a:t>
            </a:r>
          </a:p>
          <a:p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52806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https://nodejs.org/en/download/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3" y="2105944"/>
            <a:ext cx="6522771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065" y="2896138"/>
            <a:ext cx="3538790" cy="276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700" y="3380456"/>
            <a:ext cx="3538790" cy="276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29" y="3885855"/>
            <a:ext cx="3538790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Visuals with Custom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C7D-818E-4F49-91AB-8B2938F7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Custom properties defined using </a:t>
            </a:r>
            <a:r>
              <a:rPr lang="en-US" sz="2400" b="1" dirty="0"/>
              <a:t>objects</a:t>
            </a:r>
          </a:p>
          <a:p>
            <a:pPr lvl="1"/>
            <a:r>
              <a:rPr lang="en-US" sz="2000" dirty="0"/>
              <a:t>You can define one or more objects in </a:t>
            </a:r>
            <a:r>
              <a:rPr lang="en-US" sz="2000" b="1" dirty="0" err="1"/>
              <a:t>capabilities.json</a:t>
            </a:r>
            <a:endParaRPr lang="en-US" sz="2000" b="1" dirty="0"/>
          </a:p>
          <a:p>
            <a:pPr lvl="1"/>
            <a:r>
              <a:rPr lang="en-US" sz="2000" dirty="0"/>
              <a:t>Each object defined with name, display name and properties</a:t>
            </a:r>
          </a:p>
          <a:p>
            <a:pPr lvl="1"/>
            <a:r>
              <a:rPr lang="en-US" sz="2000" dirty="0"/>
              <a:t>object properties automatically persistent inside visual metadata</a:t>
            </a:r>
          </a:p>
          <a:p>
            <a:pPr lvl="1"/>
            <a:r>
              <a:rPr lang="en-US" sz="2000" dirty="0"/>
              <a:t>properties can be seen and modified by user in Format pane</a:t>
            </a:r>
          </a:p>
          <a:p>
            <a:pPr lvl="1"/>
            <a:r>
              <a:rPr lang="en-US" sz="2000" dirty="0"/>
              <a:t>Custom properties require extra code to initialize Format pane</a:t>
            </a:r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5CED-62E0-4AF9-B5C9-8EB5901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875828"/>
            <a:ext cx="2819400" cy="2759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BA8DE-0AF6-4766-A172-C3377E7A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5828"/>
            <a:ext cx="3962400" cy="2758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4328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D6C0-B85D-4A08-9B2E-EA9983A2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DataViewObjectParser</a:t>
            </a:r>
            <a:r>
              <a:rPr lang="en-US" dirty="0"/>
              <a:t> and </a:t>
            </a:r>
            <a:r>
              <a:rPr lang="en-US" dirty="0" err="1"/>
              <a:t>VisualSettings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52ED2-28CE-4EC2-AE2B-1699228D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BI visual utilities provide </a:t>
            </a:r>
            <a:r>
              <a:rPr lang="en-US" sz="2400" dirty="0" err="1"/>
              <a:t>DataViewObjectParser</a:t>
            </a:r>
            <a:endParaRPr lang="en-US" sz="2400" dirty="0"/>
          </a:p>
          <a:p>
            <a:pPr lvl="1"/>
            <a:r>
              <a:rPr lang="en-US" sz="2000" dirty="0"/>
              <a:t>Abstracts away tricky code to initialize and read property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53F00-CA19-4CAE-A8C3-AFC1BD4A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743200"/>
            <a:ext cx="6781800" cy="31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4640-9AA6-449A-9109-C809B283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Mapping Object Properties to </a:t>
            </a:r>
            <a:r>
              <a:rPr lang="en-US" sz="2600" dirty="0" err="1"/>
              <a:t>VisualSettings</a:t>
            </a:r>
            <a:endParaRPr lang="en-US" sz="26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13373740-1CE5-49D8-B211-508568B88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VisualSettings</a:t>
            </a:r>
            <a:r>
              <a:rPr lang="en-US" sz="2400" dirty="0"/>
              <a:t> class must map to named </a:t>
            </a:r>
            <a:r>
              <a:rPr lang="en-US" sz="2400" dirty="0" err="1"/>
              <a:t>objectnamed</a:t>
            </a:r>
            <a:r>
              <a:rPr lang="en-US" sz="2400" dirty="0"/>
              <a:t> </a:t>
            </a:r>
          </a:p>
          <a:p>
            <a:pPr lvl="1"/>
            <a:r>
              <a:rPr lang="en-US" sz="2000" dirty="0" err="1"/>
              <a:t>VisualSetting</a:t>
            </a:r>
            <a:r>
              <a:rPr lang="en-US" sz="2000" dirty="0"/>
              <a:t> class contains named field that maps to object name</a:t>
            </a:r>
          </a:p>
          <a:p>
            <a:pPr lvl="1"/>
            <a:r>
              <a:rPr lang="en-US" sz="2000" dirty="0"/>
              <a:t>Named field based on custom class with mapped properties</a:t>
            </a:r>
          </a:p>
          <a:p>
            <a:pPr lvl="1"/>
            <a:r>
              <a:rPr lang="en-US" sz="2000" dirty="0"/>
              <a:t>Object &amp; property names must match what's in </a:t>
            </a:r>
            <a:r>
              <a:rPr lang="en-US" sz="2000" dirty="0" err="1"/>
              <a:t>capabilities.json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90CBA-5BFE-46E6-8163-4500CAD4D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33"/>
          <a:stretch/>
        </p:blipFill>
        <p:spPr>
          <a:xfrm>
            <a:off x="686954" y="3416044"/>
            <a:ext cx="3444352" cy="32110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49C845-0CBF-4B19-BF50-4AFDF697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70" r="55101"/>
          <a:stretch/>
        </p:blipFill>
        <p:spPr>
          <a:xfrm>
            <a:off x="4416891" y="3208709"/>
            <a:ext cx="4040154" cy="30029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89919E8-730E-4DAD-944C-C33246D84509}"/>
              </a:ext>
            </a:extLst>
          </p:cNvPr>
          <p:cNvGrpSpPr/>
          <p:nvPr/>
        </p:nvGrpSpPr>
        <p:grpSpPr>
          <a:xfrm>
            <a:off x="885912" y="3554267"/>
            <a:ext cx="6567627" cy="286259"/>
            <a:chOff x="374073" y="3200400"/>
            <a:chExt cx="7241224" cy="3156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74DC96A-05A6-4163-BBB1-DA18E04B8C27}"/>
                </a:ext>
              </a:extLst>
            </p:cNvPr>
            <p:cNvSpPr/>
            <p:nvPr/>
          </p:nvSpPr>
          <p:spPr>
            <a:xfrm>
              <a:off x="374073" y="3200400"/>
              <a:ext cx="1828800" cy="27563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0DAC534-D6B9-445E-A74F-ADFEE8EBEDE4}"/>
                </a:ext>
              </a:extLst>
            </p:cNvPr>
            <p:cNvSpPr/>
            <p:nvPr/>
          </p:nvSpPr>
          <p:spPr>
            <a:xfrm>
              <a:off x="5525911" y="3213571"/>
              <a:ext cx="2089386" cy="30244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BF1BE9-3F4A-4243-9FCD-04C69002F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956" y="3338218"/>
              <a:ext cx="3196244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A485C8-729E-4393-ADD4-769CEDE9F924}"/>
              </a:ext>
            </a:extLst>
          </p:cNvPr>
          <p:cNvGrpSpPr/>
          <p:nvPr/>
        </p:nvGrpSpPr>
        <p:grpSpPr>
          <a:xfrm>
            <a:off x="1148414" y="3988926"/>
            <a:ext cx="5068073" cy="1829364"/>
            <a:chOff x="663498" y="3679638"/>
            <a:chExt cx="5587870" cy="201698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A341A4-D13B-4424-9EA2-D50C443ECB5F}"/>
                </a:ext>
              </a:extLst>
            </p:cNvPr>
            <p:cNvSpPr/>
            <p:nvPr/>
          </p:nvSpPr>
          <p:spPr>
            <a:xfrm>
              <a:off x="663498" y="3679638"/>
              <a:ext cx="1148473" cy="21918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F2CF9C-C328-481E-A56E-33F194939AA6}"/>
                </a:ext>
              </a:extLst>
            </p:cNvPr>
            <p:cNvSpPr/>
            <p:nvPr/>
          </p:nvSpPr>
          <p:spPr>
            <a:xfrm>
              <a:off x="4778793" y="4249388"/>
              <a:ext cx="1158869" cy="2187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ACEB6D3-D875-4911-99E0-B2949C4CAFC2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810000"/>
              <a:ext cx="2901387" cy="53050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7AEF44-6892-404E-A113-A915BA992BA1}"/>
                </a:ext>
              </a:extLst>
            </p:cNvPr>
            <p:cNvSpPr/>
            <p:nvPr/>
          </p:nvSpPr>
          <p:spPr>
            <a:xfrm>
              <a:off x="4775824" y="4517572"/>
              <a:ext cx="1469607" cy="2187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491652C-F278-49C7-BC4E-471C1C24321B}"/>
                </a:ext>
              </a:extLst>
            </p:cNvPr>
            <p:cNvSpPr/>
            <p:nvPr/>
          </p:nvSpPr>
          <p:spPr>
            <a:xfrm>
              <a:off x="4781761" y="4784910"/>
              <a:ext cx="1469607" cy="2187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CEB814-9D4B-464E-B0AA-A6ED30FFE3C0}"/>
                </a:ext>
              </a:extLst>
            </p:cNvPr>
            <p:cNvSpPr/>
            <p:nvPr/>
          </p:nvSpPr>
          <p:spPr>
            <a:xfrm>
              <a:off x="4776813" y="5035281"/>
              <a:ext cx="947093" cy="2187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220C521-CD03-4F01-84AB-CEFCE1B7E32B}"/>
                </a:ext>
              </a:extLst>
            </p:cNvPr>
            <p:cNvSpPr/>
            <p:nvPr/>
          </p:nvSpPr>
          <p:spPr>
            <a:xfrm>
              <a:off x="698340" y="4286491"/>
              <a:ext cx="1311798" cy="20834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D576F35-CF22-4A3B-A7D6-2A44034EE66C}"/>
                </a:ext>
              </a:extLst>
            </p:cNvPr>
            <p:cNvSpPr/>
            <p:nvPr/>
          </p:nvSpPr>
          <p:spPr>
            <a:xfrm>
              <a:off x="702197" y="4893088"/>
              <a:ext cx="1331089" cy="21918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D7AF715-003C-4BC4-9D1C-330632CB6A7C}"/>
                </a:ext>
              </a:extLst>
            </p:cNvPr>
            <p:cNvSpPr/>
            <p:nvPr/>
          </p:nvSpPr>
          <p:spPr>
            <a:xfrm>
              <a:off x="689210" y="5477443"/>
              <a:ext cx="942820" cy="21918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5F5EC5-84D4-4009-B98F-02FFBC9B2869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010138" y="4390663"/>
              <a:ext cx="2720049" cy="219919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85BADA-E9D1-49F6-BC91-5F305587D0C0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2033286" y="4893088"/>
              <a:ext cx="2696901" cy="1095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D306099-2FE6-4936-80E9-01E007B8F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030" y="5181600"/>
              <a:ext cx="3098157" cy="38100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8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F750-058F-4315-8E09-466A73A3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Objects in the Format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E307-12EF-4855-A248-A9667587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 must initialize properties in Format pane</a:t>
            </a:r>
          </a:p>
          <a:p>
            <a:pPr lvl="1"/>
            <a:r>
              <a:rPr lang="en-US" sz="2000" dirty="0"/>
              <a:t>Visual must implement </a:t>
            </a:r>
            <a:r>
              <a:rPr lang="en-US" sz="2000" dirty="0" err="1"/>
              <a:t>enumerateObjectInstances</a:t>
            </a:r>
            <a:endParaRPr lang="en-US" sz="2000" dirty="0"/>
          </a:p>
          <a:p>
            <a:pPr lvl="1"/>
            <a:r>
              <a:rPr lang="en-US" sz="2000" dirty="0" err="1"/>
              <a:t>VisualSettings</a:t>
            </a:r>
            <a:r>
              <a:rPr lang="en-US" sz="2000" dirty="0"/>
              <a:t> makes this relatively easy</a:t>
            </a:r>
          </a:p>
          <a:p>
            <a:pPr lvl="1"/>
            <a:r>
              <a:rPr lang="en-US" sz="2000" dirty="0"/>
              <a:t>Extra code required to make property appear as spinner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B9AA6-A9FB-497E-BA76-6817AF1A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8" y="3200399"/>
            <a:ext cx="8631331" cy="2145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62696-752A-47BD-AF73-D5D272E1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657600"/>
            <a:ext cx="2514600" cy="24615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48803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6238-6176-4B2C-9847-B4121E2C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Retrieving Property 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E193-684A-4B5D-918A-7529DEFD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Property values persisted into visual metadata</a:t>
            </a:r>
          </a:p>
          <a:p>
            <a:pPr lvl="1"/>
            <a:r>
              <a:rPr lang="en-US" sz="1800" dirty="0"/>
              <a:t>Properties not persisted white they still retain default values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pPr lvl="1"/>
            <a:r>
              <a:rPr lang="en-US" sz="1600" dirty="0"/>
              <a:t>Property values retrieved using </a:t>
            </a:r>
            <a:r>
              <a:rPr lang="en-US" sz="1600" dirty="0" err="1"/>
              <a:t>VisualSettings</a:t>
            </a:r>
            <a:r>
              <a:rPr lang="en-US" sz="1600" dirty="0"/>
              <a:t>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0ACB6-322F-44B2-AAE1-342423B8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876800"/>
            <a:ext cx="7402878" cy="175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EF8E-0891-4782-AABC-B51E2BD4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9800"/>
            <a:ext cx="2256261" cy="21706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4905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Installing the Power BI Developer Tools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Creating Your First Custom Visual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Defining Data Roles and Data Mappings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Extending a Visual with Custom Properties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181616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F517-C58F-45EE-8A49-8887156B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9603-A666-45ED-A656-F6FBCDB6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BI API added to your project</a:t>
            </a:r>
          </a:p>
          <a:p>
            <a:pPr lvl="1"/>
            <a:r>
              <a:rPr lang="en-US" sz="2000" dirty="0"/>
              <a:t>Power BI API files added to project</a:t>
            </a:r>
          </a:p>
          <a:p>
            <a:pPr lvl="1"/>
            <a:r>
              <a:rPr lang="en-US" sz="2000" dirty="0"/>
              <a:t>You install packages for utilities</a:t>
            </a:r>
          </a:p>
          <a:p>
            <a:pPr lvl="1"/>
            <a:r>
              <a:rPr lang="en-US" sz="2000" dirty="0"/>
              <a:t>Add </a:t>
            </a:r>
            <a:r>
              <a:rPr lang="en-US" sz="2000" dirty="0" err="1"/>
              <a:t>externalJS</a:t>
            </a:r>
            <a:r>
              <a:rPr lang="en-US" sz="2000" dirty="0"/>
              <a:t> entries for JavaScript libraries required 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3FB5-D1E5-48C9-AA27-42BD0EA7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12" y="3048000"/>
            <a:ext cx="6906176" cy="33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82D8-1A0B-4B26-83CB-5575EC4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EcmaScript2015 Modules and D3 version 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64636-2A3D-41ED-895A-4F1DF214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ECMAScript 2015 add modules to JavaScript</a:t>
            </a:r>
          </a:p>
          <a:p>
            <a:pPr lvl="1"/>
            <a:r>
              <a:rPr lang="en-US" sz="2000" dirty="0"/>
              <a:t>TypeScript builds on the concept</a:t>
            </a:r>
          </a:p>
          <a:p>
            <a:pPr lvl="1"/>
            <a:r>
              <a:rPr lang="en-US" sz="2000" dirty="0"/>
              <a:t>Each file defines it own module</a:t>
            </a:r>
          </a:p>
          <a:p>
            <a:pPr lvl="1"/>
            <a:endParaRPr lang="en-US" sz="2000" dirty="0"/>
          </a:p>
          <a:p>
            <a:r>
              <a:rPr lang="en-US" sz="2400" dirty="0"/>
              <a:t>Modules execute in their own scope not at global scope</a:t>
            </a:r>
          </a:p>
          <a:p>
            <a:pPr lvl="1"/>
            <a:r>
              <a:rPr lang="en-US" sz="2000" dirty="0"/>
              <a:t>Code in module not visible to other modules by default</a:t>
            </a:r>
          </a:p>
          <a:p>
            <a:pPr lvl="1"/>
            <a:r>
              <a:rPr lang="en-US" sz="2000" dirty="0"/>
              <a:t>Classes and function must be exported to use across modules</a:t>
            </a:r>
          </a:p>
          <a:p>
            <a:pPr lvl="1"/>
            <a:r>
              <a:rPr lang="en-US" sz="2000" dirty="0"/>
              <a:t>Modules must import types from other modules</a:t>
            </a:r>
          </a:p>
          <a:p>
            <a:pPr lvl="1"/>
            <a:r>
              <a:rPr lang="en-US" sz="2000" dirty="0"/>
              <a:t>relationships between modules defined using imports and exports </a:t>
            </a:r>
          </a:p>
        </p:txBody>
      </p:sp>
    </p:spTree>
    <p:extLst>
      <p:ext uri="{BB962C8B-B14F-4D97-AF65-F5344CB8AC3E}">
        <p14:creationId xmlns:p14="http://schemas.microsoft.com/office/powerpoint/2010/main" val="1860270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Module Loading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8F7E3-EE55-427A-973E-BBE484B3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Webpack controls dynamic module loading</a:t>
            </a:r>
          </a:p>
          <a:p>
            <a:pPr lvl="1"/>
            <a:r>
              <a:rPr lang="en-US" dirty="0"/>
              <a:t>Your project just references </a:t>
            </a:r>
            <a:r>
              <a:rPr lang="en-US" dirty="0" err="1"/>
              <a:t>app.ts</a:t>
            </a:r>
            <a:endParaRPr lang="en-US" dirty="0"/>
          </a:p>
          <a:p>
            <a:pPr lvl="1"/>
            <a:r>
              <a:rPr lang="en-US" dirty="0"/>
              <a:t>Compiler dynamically determines other files to include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34276"/>
            <a:ext cx="3088957" cy="1675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893619"/>
            <a:ext cx="3226975" cy="1485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40" y="3073765"/>
            <a:ext cx="3443859" cy="14984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43200" y="3540492"/>
            <a:ext cx="2362200" cy="4572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349430" y="4337546"/>
            <a:ext cx="765370" cy="42214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38387" y="4337546"/>
            <a:ext cx="574740" cy="72694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93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WebPack</a:t>
            </a:r>
            <a:r>
              <a:rPr lang="en-US" dirty="0"/>
              <a:t> serves as a bundling utility</a:t>
            </a:r>
          </a:p>
          <a:p>
            <a:pPr lvl="1"/>
            <a:r>
              <a:rPr lang="en-US" dirty="0"/>
              <a:t>Bundles many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files into a single file</a:t>
            </a:r>
          </a:p>
          <a:p>
            <a:pPr lvl="1"/>
            <a:r>
              <a:rPr lang="en-US" dirty="0"/>
              <a:t>Can handle dynamic module loading</a:t>
            </a:r>
          </a:p>
          <a:p>
            <a:pPr lvl="1"/>
            <a:r>
              <a:rPr lang="en-US" dirty="0"/>
              <a:t>Provides a dev server for testing and debugging</a:t>
            </a:r>
          </a:p>
          <a:p>
            <a:pPr lvl="1"/>
            <a:endParaRPr lang="en-US" dirty="0"/>
          </a:p>
          <a:p>
            <a:r>
              <a:rPr lang="en-US" dirty="0"/>
              <a:t>When using Webpack 4</a:t>
            </a:r>
          </a:p>
          <a:p>
            <a:pPr lvl="1"/>
            <a:r>
              <a:rPr lang="en-US" dirty="0"/>
              <a:t>Install packages for webpack and webpack-cli</a:t>
            </a:r>
          </a:p>
          <a:p>
            <a:pPr lvl="2"/>
            <a:r>
              <a:rPr lang="en-US" dirty="0"/>
              <a:t>npm install webpack webpack-cli --save-dev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5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http://code.visualstudio.com/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0557"/>
            <a:ext cx="4021427" cy="31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286" y="2699492"/>
            <a:ext cx="4021427" cy="3118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04" y="3284149"/>
            <a:ext cx="4021427" cy="31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836B-4BD5-4A26-B700-69488A3A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V3 Tools</a:t>
            </a:r>
          </a:p>
        </p:txBody>
      </p:sp>
    </p:spTree>
    <p:extLst>
      <p:ext uri="{BB962C8B-B14F-4D97-AF65-F5344CB8AC3E}">
        <p14:creationId xmlns:p14="http://schemas.microsoft.com/office/powerpoint/2010/main" val="1193463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Installing the Power BI Developer Tools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Creating Your First Custom Visual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Defining Data Roles and Data Mappings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Extending a Visual with Custom Properties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Migrating to Version 3 of the Power BI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24500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01F13-AAB5-4CA0-BC1D-4ABDBA2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is agnostic when it comes to developer IDE</a:t>
            </a:r>
          </a:p>
          <a:p>
            <a:pPr lvl="1"/>
            <a:r>
              <a:rPr lang="en-US" sz="2000" dirty="0"/>
              <a:t>There are many different IDEs that people use with Node.js</a:t>
            </a:r>
          </a:p>
          <a:p>
            <a:pPr lvl="1"/>
            <a:r>
              <a:rPr lang="en-US" sz="2000" dirty="0"/>
              <a:t>This course will be using Visual Studio Code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Visual Studio is not a good fit for Node.js development</a:t>
            </a:r>
          </a:p>
          <a:p>
            <a:pPr lvl="1"/>
            <a:r>
              <a:rPr lang="en-US" sz="2000" dirty="0"/>
              <a:t>Visual Studio solution &amp; project files incompatible with Node.js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772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0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Terminal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9CC5D8-8F1C-48AF-B91E-88240963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Integrated Terminal to execute </a:t>
            </a:r>
            <a:r>
              <a:rPr lang="en-US" sz="2000" b="1" dirty="0"/>
              <a:t>npm</a:t>
            </a:r>
            <a:r>
              <a:rPr lang="en-US" sz="2400" dirty="0"/>
              <a:t> command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7" y="2057400"/>
            <a:ext cx="2751083" cy="23073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1"/>
          <a:stretch/>
        </p:blipFill>
        <p:spPr bwMode="auto">
          <a:xfrm>
            <a:off x="2590800" y="3069360"/>
            <a:ext cx="6045200" cy="259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944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FBEC3-C4FF-4701-B107-71047477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projects initialized with </a:t>
            </a:r>
            <a:r>
              <a:rPr lang="en-US" sz="2000" b="1" dirty="0"/>
              <a:t>npm </a:t>
            </a:r>
            <a:r>
              <a:rPr lang="en-US" sz="2000" b="1" dirty="0" err="1"/>
              <a:t>init</a:t>
            </a:r>
            <a:r>
              <a:rPr lang="en-US" sz="2400" dirty="0"/>
              <a:t> command</a:t>
            </a:r>
          </a:p>
          <a:p>
            <a:pPr lvl="1"/>
            <a:r>
              <a:rPr lang="en-US" sz="2000" dirty="0"/>
              <a:t>This command created the </a:t>
            </a:r>
            <a:r>
              <a:rPr lang="en-US" sz="1800" b="1" dirty="0" err="1"/>
              <a:t>package.json</a:t>
            </a:r>
            <a:r>
              <a:rPr lang="en-US" sz="2000" dirty="0"/>
              <a:t> file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324600" cy="43617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3294235"/>
      </p:ext>
    </p:extLst>
  </p:cSld>
  <p:clrMapOvr>
    <a:masterClrMapping/>
  </p:clrMapOvr>
</p:sld>
</file>

<file path=ppt/theme/theme1.xml><?xml version="1.0" encoding="utf-8"?>
<a:theme xmlns:a="http://schemas.openxmlformats.org/drawingml/2006/main" name="CPT_Wave15">
  <a:themeElements>
    <a:clrScheme name="Custom 4">
      <a:dk1>
        <a:sysClr val="windowText" lastClr="000000"/>
      </a:dk1>
      <a:lt1>
        <a:sysClr val="window" lastClr="FFFFFF"/>
      </a:lt1>
      <a:dk2>
        <a:srgbClr val="60001B"/>
      </a:dk2>
      <a:lt2>
        <a:srgbClr val="EEECE1"/>
      </a:lt2>
      <a:accent1>
        <a:srgbClr val="9F002D"/>
      </a:accent1>
      <a:accent2>
        <a:srgbClr val="FFBF05"/>
      </a:accent2>
      <a:accent3>
        <a:srgbClr val="198CFF"/>
      </a:accent3>
      <a:accent4>
        <a:srgbClr val="826000"/>
      </a:accent4>
      <a:accent5>
        <a:srgbClr val="339933"/>
      </a:accent5>
      <a:accent6>
        <a:srgbClr val="CC3300"/>
      </a:accent6>
      <a:hlink>
        <a:srgbClr val="9F002D"/>
      </a:hlink>
      <a:folHlink>
        <a:srgbClr val="9F002D"/>
      </a:folHlink>
    </a:clrScheme>
    <a:fontScheme name="TPG Font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2009-06-02T14:56:26Z</outs:dateTime>
      <outs:isPinned>true</outs:isPinned>
    </outs:relatedDate>
    <outs:relatedDate>
      <outs:type>2</outs:type>
      <outs:displayName>Created</outs:displayName>
      <outs:dateTime>2009-09-04T10:04:24Z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/>
  <outs:relatedPeople>
    <outs:relatedPeopleItem>
      <outs:category>Author</outs:category>
      <outs:people>
        <outs:relatedPerson>
          <outs:displayName>Andrew Connell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/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7775CCE86F349BB7C51FB3CE6B150" ma:contentTypeVersion="0" ma:contentTypeDescription="Create a new document." ma:contentTypeScope="" ma:versionID="bb563817a2861b6b5994bd26a2ba9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034B84F-8F8E-48B7-9EFF-C7DE1A66BD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65FC99-B6BD-4E98-8312-F4F432C217EA}">
  <ds:schemaRefs>
    <ds:schemaRef ds:uri="http://schemas.microsoft.com/office/2009/outspace/metadata"/>
  </ds:schemaRefs>
</ds:datastoreItem>
</file>

<file path=customXml/itemProps3.xml><?xml version="1.0" encoding="utf-8"?>
<ds:datastoreItem xmlns:ds="http://schemas.openxmlformats.org/officeDocument/2006/customXml" ds:itemID="{63F8C001-70B3-4AE4-BEC2-202AE4E30C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A5547237-B119-45CA-BEFC-A2DA2BDB03E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CPT_Wave15</Template>
  <TotalTime>29609</TotalTime>
  <Words>1824</Words>
  <Application>Microsoft Office PowerPoint</Application>
  <PresentationFormat>On-screen Show (4:3)</PresentationFormat>
  <Paragraphs>321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Arial Black</vt:lpstr>
      <vt:lpstr>Calibri</vt:lpstr>
      <vt:lpstr>Lucida Console</vt:lpstr>
      <vt:lpstr>Wingdings</vt:lpstr>
      <vt:lpstr>CPT_Wave15</vt:lpstr>
      <vt:lpstr>Power BI Custom Visual Update for 2019</vt:lpstr>
      <vt:lpstr>Slides and Sample Code for This Webinar</vt:lpstr>
      <vt:lpstr>Agenda</vt:lpstr>
      <vt:lpstr>Installing the Power BI Developer Toolchain</vt:lpstr>
      <vt:lpstr>Installing node.js</vt:lpstr>
      <vt:lpstr>Install Visual Studio Code</vt:lpstr>
      <vt:lpstr>Developing with Visual Studio Code</vt:lpstr>
      <vt:lpstr>Integrated Terminal</vt:lpstr>
      <vt:lpstr>npm init</vt:lpstr>
      <vt:lpstr>package.json</vt:lpstr>
      <vt:lpstr>Installing Packages</vt:lpstr>
      <vt:lpstr>What is TypeScript?</vt:lpstr>
      <vt:lpstr>Type Annotation</vt:lpstr>
      <vt:lpstr>Arrow Function Syntax</vt:lpstr>
      <vt:lpstr>Classes</vt:lpstr>
      <vt:lpstr>Class Constructors</vt:lpstr>
      <vt:lpstr>Interfaces</vt:lpstr>
      <vt:lpstr>TypeScript Definition Files (d.ts)</vt:lpstr>
      <vt:lpstr>Developing with Visual Studio Code</vt:lpstr>
      <vt:lpstr>Power BI Visual CLI Tool (PBIVIZ)</vt:lpstr>
      <vt:lpstr>Getting Started with PBIVIZ</vt:lpstr>
      <vt:lpstr>Creating a Certificate for Local Testing</vt:lpstr>
      <vt:lpstr>Installing the SSL Certificate</vt:lpstr>
      <vt:lpstr>The Certificate Import Wizard</vt:lpstr>
      <vt:lpstr>Agenda</vt:lpstr>
      <vt:lpstr>Creating a New Custom Visual Project</vt:lpstr>
      <vt:lpstr>Top-level project files</vt:lpstr>
      <vt:lpstr>Package.json</vt:lpstr>
      <vt:lpstr>The pbiviz.json File</vt:lpstr>
      <vt:lpstr>The tsconfig.json File </vt:lpstr>
      <vt:lpstr>Installing D3 when using PBIVIZ Version 2</vt:lpstr>
      <vt:lpstr>Visual Source Files</vt:lpstr>
      <vt:lpstr>Authoring a Custom Visual Class</vt:lpstr>
      <vt:lpstr>Running a Custom Visual Project</vt:lpstr>
      <vt:lpstr>The Developer Visual</vt:lpstr>
      <vt:lpstr>Working with the Developer Visual</vt:lpstr>
      <vt:lpstr>Agenda</vt:lpstr>
      <vt:lpstr>Visual Capabilities</vt:lpstr>
      <vt:lpstr>Data Roles</vt:lpstr>
      <vt:lpstr>Data Mapping Modes</vt:lpstr>
      <vt:lpstr>Developer Visual DataView</vt:lpstr>
      <vt:lpstr>Designing with  View Model</vt:lpstr>
      <vt:lpstr>Single Mapping Example: oneBigNumber</vt:lpstr>
      <vt:lpstr>Programming in Single Mapping Mode</vt:lpstr>
      <vt:lpstr>Using the Power BI Formatting Utilities</vt:lpstr>
      <vt:lpstr>Table Mapping Example: Snazzy Table</vt:lpstr>
      <vt:lpstr>Programming in Table Mapping Mode</vt:lpstr>
      <vt:lpstr>Categorical Mapping Example: Barchart</vt:lpstr>
      <vt:lpstr>Agenda</vt:lpstr>
      <vt:lpstr>Extending Visuals with Custom Properties</vt:lpstr>
      <vt:lpstr>DataViewObjectParser and VisualSettings</vt:lpstr>
      <vt:lpstr>Mapping Object Properties to VisualSettings</vt:lpstr>
      <vt:lpstr>Initializing Objects in the Format Pane</vt:lpstr>
      <vt:lpstr>Retrieving Property Values</vt:lpstr>
      <vt:lpstr>Agenda</vt:lpstr>
      <vt:lpstr>Tools v2</vt:lpstr>
      <vt:lpstr>EcmaScript2015 Modules and D3 version 5</vt:lpstr>
      <vt:lpstr>Dynamic Module Loading</vt:lpstr>
      <vt:lpstr>WebPack</vt:lpstr>
      <vt:lpstr>Working with the V3 Tools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the Power BI Developer Tools</dc:title>
  <dc:creator>Ted Pattison</dc:creator>
  <cp:lastModifiedBy>Ted Pattison</cp:lastModifiedBy>
  <cp:revision>441</cp:revision>
  <dcterms:created xsi:type="dcterms:W3CDTF">2012-04-13T19:17:02Z</dcterms:created>
  <dcterms:modified xsi:type="dcterms:W3CDTF">2019-08-15T18:05:57Z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Critical Path Training, LLC</vt:lpwstr>
  </property>
  <property fmtid="{D5CDD505-2E9C-101B-9397-08002B2CF9AE}" pid="3" name="ContentTypeId">
    <vt:lpwstr>0x01010043F7775CCE86F349BB7C51FB3CE6B150</vt:lpwstr>
  </property>
</Properties>
</file>